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3"/>
  </p:notesMasterIdLst>
  <p:handoutMasterIdLst>
    <p:handoutMasterId r:id="rId24"/>
  </p:handoutMasterIdLst>
  <p:sldIdLst>
    <p:sldId id="269" r:id="rId3"/>
    <p:sldId id="285" r:id="rId4"/>
    <p:sldId id="286" r:id="rId5"/>
    <p:sldId id="289" r:id="rId6"/>
    <p:sldId id="290" r:id="rId7"/>
    <p:sldId id="300" r:id="rId8"/>
    <p:sldId id="304" r:id="rId9"/>
    <p:sldId id="321" r:id="rId10"/>
    <p:sldId id="307" r:id="rId11"/>
    <p:sldId id="309" r:id="rId12"/>
    <p:sldId id="291" r:id="rId13"/>
    <p:sldId id="292" r:id="rId14"/>
    <p:sldId id="293" r:id="rId15"/>
    <p:sldId id="311" r:id="rId16"/>
    <p:sldId id="318" r:id="rId17"/>
    <p:sldId id="319" r:id="rId18"/>
    <p:sldId id="312" r:id="rId19"/>
    <p:sldId id="315" r:id="rId20"/>
    <p:sldId id="296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06C031-1905-CA45-AB9E-4CB7CFE22BF1}" v="1" dt="2021-04-19T15:11:10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9"/>
    <p:restoredTop sz="94691"/>
  </p:normalViewPr>
  <p:slideViewPr>
    <p:cSldViewPr snapToGrid="0">
      <p:cViewPr varScale="1">
        <p:scale>
          <a:sx n="101" d="100"/>
          <a:sy n="101" d="100"/>
        </p:scale>
        <p:origin x="232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현준" userId="185f8337-2247-4f37-8bdb-f28dabdaedae" providerId="ADAL" clId="{4F06C031-1905-CA45-AB9E-4CB7CFE22BF1}"/>
    <pc:docChg chg="custSel delSld">
      <pc:chgData name="김현준" userId="185f8337-2247-4f37-8bdb-f28dabdaedae" providerId="ADAL" clId="{4F06C031-1905-CA45-AB9E-4CB7CFE22BF1}" dt="2021-04-20T03:06:34.532" v="0" actId="2696"/>
      <pc:docMkLst>
        <pc:docMk/>
      </pc:docMkLst>
      <pc:sldChg chg="del">
        <pc:chgData name="김현준" userId="185f8337-2247-4f37-8bdb-f28dabdaedae" providerId="ADAL" clId="{4F06C031-1905-CA45-AB9E-4CB7CFE22BF1}" dt="2021-04-20T03:06:34.532" v="0" actId="2696"/>
        <pc:sldMkLst>
          <pc:docMk/>
          <pc:sldMk cId="441273177" sldId="322"/>
        </pc:sldMkLst>
      </pc:sldChg>
    </pc:docChg>
  </pc:docChgLst>
  <pc:docChgLst>
    <pc:chgData name="김현준" userId="185f8337-2247-4f37-8bdb-f28dabdaedae" providerId="ADAL" clId="{A0005401-BB69-F649-A05F-C5D1907F9FA8}"/>
    <pc:docChg chg="custSel delSld modSld">
      <pc:chgData name="김현준" userId="185f8337-2247-4f37-8bdb-f28dabdaedae" providerId="ADAL" clId="{A0005401-BB69-F649-A05F-C5D1907F9FA8}" dt="2021-04-19T15:11:10.557" v="8"/>
      <pc:docMkLst>
        <pc:docMk/>
      </pc:docMkLst>
      <pc:sldChg chg="modSp">
        <pc:chgData name="김현준" userId="185f8337-2247-4f37-8bdb-f28dabdaedae" providerId="ADAL" clId="{A0005401-BB69-F649-A05F-C5D1907F9FA8}" dt="2021-04-19T15:11:10.557" v="8"/>
        <pc:sldMkLst>
          <pc:docMk/>
          <pc:sldMk cId="2406322206" sldId="269"/>
        </pc:sldMkLst>
        <pc:spChg chg="mod">
          <ac:chgData name="김현준" userId="185f8337-2247-4f37-8bdb-f28dabdaedae" providerId="ADAL" clId="{A0005401-BB69-F649-A05F-C5D1907F9FA8}" dt="2021-04-19T15:11:10.557" v="8"/>
          <ac:spMkLst>
            <pc:docMk/>
            <pc:sldMk cId="2406322206" sldId="269"/>
            <ac:spMk id="3" creationId="{00000000-0000-0000-0000-000000000000}"/>
          </ac:spMkLst>
        </pc:spChg>
      </pc:sldChg>
      <pc:sldChg chg="del">
        <pc:chgData name="김현준" userId="185f8337-2247-4f37-8bdb-f28dabdaedae" providerId="ADAL" clId="{A0005401-BB69-F649-A05F-C5D1907F9FA8}" dt="2021-04-19T15:09:35.967" v="1" actId="2696"/>
        <pc:sldMkLst>
          <pc:docMk/>
          <pc:sldMk cId="20776081" sldId="280"/>
        </pc:sldMkLst>
      </pc:sldChg>
      <pc:sldChg chg="del">
        <pc:chgData name="김현준" userId="185f8337-2247-4f37-8bdb-f28dabdaedae" providerId="ADAL" clId="{A0005401-BB69-F649-A05F-C5D1907F9FA8}" dt="2021-04-19T15:09:35.975" v="2" actId="2696"/>
        <pc:sldMkLst>
          <pc:docMk/>
          <pc:sldMk cId="1013219432" sldId="281"/>
        </pc:sldMkLst>
      </pc:sldChg>
      <pc:sldChg chg="del">
        <pc:chgData name="김현준" userId="185f8337-2247-4f37-8bdb-f28dabdaedae" providerId="ADAL" clId="{A0005401-BB69-F649-A05F-C5D1907F9FA8}" dt="2021-04-19T15:09:35.958" v="0" actId="2696"/>
        <pc:sldMkLst>
          <pc:docMk/>
          <pc:sldMk cId="1371636859" sldId="282"/>
        </pc:sldMkLst>
      </pc:sldChg>
      <pc:sldChg chg="del">
        <pc:chgData name="김현준" userId="185f8337-2247-4f37-8bdb-f28dabdaedae" providerId="ADAL" clId="{A0005401-BB69-F649-A05F-C5D1907F9FA8}" dt="2021-04-19T15:09:35.995" v="4" actId="2696"/>
        <pc:sldMkLst>
          <pc:docMk/>
          <pc:sldMk cId="695618344" sldId="283"/>
        </pc:sldMkLst>
      </pc:sldChg>
      <pc:sldChg chg="del">
        <pc:chgData name="김현준" userId="185f8337-2247-4f37-8bdb-f28dabdaedae" providerId="ADAL" clId="{A0005401-BB69-F649-A05F-C5D1907F9FA8}" dt="2021-04-19T15:09:35.985" v="3" actId="2696"/>
        <pc:sldMkLst>
          <pc:docMk/>
          <pc:sldMk cId="1192358351" sldId="284"/>
        </pc:sldMkLst>
      </pc:sldChg>
      <pc:sldChg chg="del">
        <pc:chgData name="김현준" userId="185f8337-2247-4f37-8bdb-f28dabdaedae" providerId="ADAL" clId="{A0005401-BB69-F649-A05F-C5D1907F9FA8}" dt="2021-04-19T15:09:38.151" v="5" actId="2696"/>
        <pc:sldMkLst>
          <pc:docMk/>
          <pc:sldMk cId="2263474949" sldId="288"/>
        </pc:sldMkLst>
      </pc:sldChg>
      <pc:sldChg chg="del">
        <pc:chgData name="김현준" userId="185f8337-2247-4f37-8bdb-f28dabdaedae" providerId="ADAL" clId="{A0005401-BB69-F649-A05F-C5D1907F9FA8}" dt="2021-04-19T15:09:41.595" v="7" actId="2696"/>
        <pc:sldMkLst>
          <pc:docMk/>
          <pc:sldMk cId="638519929" sldId="298"/>
        </pc:sldMkLst>
      </pc:sldChg>
      <pc:sldChg chg="del">
        <pc:chgData name="김현준" userId="185f8337-2247-4f37-8bdb-f28dabdaedae" providerId="ADAL" clId="{A0005401-BB69-F649-A05F-C5D1907F9FA8}" dt="2021-04-19T15:09:38.182" v="6" actId="2696"/>
        <pc:sldMkLst>
          <pc:docMk/>
          <pc:sldMk cId="468295284" sldId="3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>
                <a:hlinkClick r:id="rId4"/>
              </a:rPr>
              <a:t>https://crypto.modoo.at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>
                <a:latin typeface="+mj-lt"/>
              </a:rPr>
              <a:t>Q &amp; A</a:t>
            </a:r>
            <a:endParaRPr lang="ko-KR" altLang="en-US" sz="800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" altLang="ko-KR" sz="2800" dirty="0"/>
              <a:t>Non-Profiled Deep Learning-based Side-Channel</a:t>
            </a:r>
            <a:br>
              <a:rPr lang="en" altLang="ko-KR" sz="2800" dirty="0"/>
            </a:br>
            <a:r>
              <a:rPr lang="en" altLang="ko-KR" sz="2800" dirty="0"/>
              <a:t>attacks with Sensitivity Analysis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 dirty="0"/>
              <a:t>/</a:t>
            </a:r>
            <a:r>
              <a:rPr lang="en" altLang="ko-KR"/>
              <a:t>bcTbzgfnBPE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8C40-C5DE-6A4F-A588-48FB39A1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 Loss and accuracy metrics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4AE519-7555-164B-9FAE-78115A370C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시뮬레이션 데이터 세트를 사용 </a:t>
            </a:r>
            <a:br>
              <a:rPr kumimoji="1" lang="en-US" altLang="ko-KR" sz="2000" dirty="0"/>
            </a:br>
            <a:r>
              <a:rPr kumimoji="1" lang="en" altLang="ko-KR" sz="2000" dirty="0"/>
              <a:t>DDLA </a:t>
            </a:r>
            <a:r>
              <a:rPr kumimoji="1" lang="ko-KR" altLang="en-US" sz="2000" dirty="0"/>
              <a:t>공격을 수행 할 때 </a:t>
            </a:r>
            <a:r>
              <a:rPr kumimoji="1" lang="en" altLang="ko-KR" sz="2000" dirty="0"/>
              <a:t>50epochs</a:t>
            </a:r>
            <a:r>
              <a:rPr kumimoji="1" lang="ko-KR" altLang="en-US" sz="2000" dirty="0"/>
              <a:t>에서 모든 키 게스트에 대해 얻은 손실과 정확도</a:t>
            </a:r>
            <a:endParaRPr kumimoji="1" lang="en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가장 높은 정확도 또는 가장 낮은 손실 값으로 이어지는 추측을 선택하여 올바른 키를 표시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F049E2-45C5-AE44-8474-ED4FE9E4B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86" y="2703727"/>
            <a:ext cx="7092869" cy="36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85685-80AB-D34E-A9D1-3B865D52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 Labels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48417-754B-E645-9AF8-914C0D27B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" altLang="ko-KR" sz="1800" dirty="0"/>
              <a:t>identity labeling (</a:t>
            </a:r>
            <a:r>
              <a:rPr lang="en" altLang="ko-KR" sz="1800" dirty="0" err="1"/>
              <a:t>Sbox</a:t>
            </a:r>
            <a:r>
              <a:rPr lang="en" altLang="ko-KR" sz="1800" dirty="0"/>
              <a:t>(</a:t>
            </a:r>
            <a:r>
              <a:rPr lang="en" altLang="ko-KR" sz="1800" dirty="0" err="1"/>
              <a:t>di⊕k</a:t>
            </a:r>
            <a:r>
              <a:rPr lang="en" altLang="ko-KR" sz="1800" dirty="0"/>
              <a:t>))</a:t>
            </a:r>
          </a:p>
          <a:p>
            <a:pPr lvl="1"/>
            <a:r>
              <a:rPr lang="ko-KR" altLang="en-US" sz="1400" dirty="0"/>
              <a:t>항상 유사한 정확도로 인해 올바른 키 값을 구별 불가</a:t>
            </a:r>
            <a:endParaRPr lang="en" altLang="ko-KR" sz="1400" dirty="0"/>
          </a:p>
          <a:p>
            <a:r>
              <a:rPr lang="en" altLang="ko-KR" sz="1800" dirty="0"/>
              <a:t>Hamming Weight labeling</a:t>
            </a:r>
          </a:p>
          <a:p>
            <a:endParaRPr kumimoji="1" lang="en" altLang="ko-KR" sz="1800" dirty="0"/>
          </a:p>
          <a:p>
            <a:r>
              <a:rPr lang="en" altLang="ko-KR" sz="1800" dirty="0"/>
              <a:t>Binary labeling</a:t>
            </a:r>
          </a:p>
          <a:p>
            <a:endParaRPr kumimoji="1" lang="en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B0881-2E18-2646-91C7-948D781A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741" y="1682191"/>
            <a:ext cx="7687442" cy="399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DF2F6-2C98-B949-B442-C5B71F87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 High-Order DDLA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39160-249E-A149-AF4D-ABA58A98E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" altLang="ko-KR" sz="2000" dirty="0"/>
              <a:t>Profiled </a:t>
            </a:r>
            <a:r>
              <a:rPr lang="ko-KR" altLang="en-US" sz="2000" dirty="0"/>
              <a:t>및 </a:t>
            </a:r>
            <a:r>
              <a:rPr lang="en" altLang="ko-KR" sz="2000" dirty="0"/>
              <a:t>Non-Profiled </a:t>
            </a:r>
            <a:r>
              <a:rPr lang="ko-KR" altLang="en-US" sz="2000" dirty="0"/>
              <a:t>공격으로부터 암호화 구현을 보호하기위한 일반적인 대책 </a:t>
            </a:r>
            <a:br>
              <a:rPr lang="en-US" altLang="ko-KR" sz="2000" dirty="0"/>
            </a:br>
            <a:r>
              <a:rPr lang="ko-KR" altLang="en-US" sz="2000" dirty="0"/>
              <a:t>민감한 중간 값을 마스크로 숨기는 것</a:t>
            </a:r>
          </a:p>
          <a:p>
            <a:endParaRPr kumimoji="1" lang="en-US" altLang="ko-KR" sz="2000" dirty="0"/>
          </a:p>
          <a:p>
            <a:br>
              <a:rPr kumimoji="1" lang="en-US" altLang="ko-KR" sz="2000" dirty="0"/>
            </a:b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CD07CF-65A3-614C-ACA0-C1696F8B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56" y="2132055"/>
            <a:ext cx="4406900" cy="419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6AAC509-4B9E-E345-8152-145900D1EEDA}"/>
              </a:ext>
            </a:extLst>
          </p:cNvPr>
          <p:cNvSpPr/>
          <p:nvPr/>
        </p:nvSpPr>
        <p:spPr>
          <a:xfrm>
            <a:off x="411162" y="2690336"/>
            <a:ext cx="117808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전처리 단계 </a:t>
            </a:r>
            <a:r>
              <a:rPr lang="en-US" altLang="ko-KR" dirty="0"/>
              <a:t>: </a:t>
            </a:r>
            <a:r>
              <a:rPr lang="ko-KR" altLang="en-US" dirty="0"/>
              <a:t>절대값의 차이 같은 조합 함수를 사용하여 </a:t>
            </a:r>
            <a:r>
              <a:rPr lang="ko-KR" altLang="en-US" dirty="0" err="1"/>
              <a:t>마스크값과</a:t>
            </a:r>
            <a:r>
              <a:rPr lang="ko-KR" altLang="en-US" dirty="0"/>
              <a:t> 마스크 된 값의 누출 값을 결합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공격 단계 </a:t>
            </a:r>
            <a:r>
              <a:rPr lang="en-US" altLang="ko-KR" dirty="0"/>
              <a:t>: </a:t>
            </a:r>
            <a:r>
              <a:rPr lang="ko-KR" altLang="en-US" dirty="0"/>
              <a:t>결합 된 </a:t>
            </a:r>
            <a:r>
              <a:rPr lang="ko-KR" altLang="en-US" dirty="0" err="1"/>
              <a:t>누출값을</a:t>
            </a:r>
            <a:r>
              <a:rPr lang="ko-KR" altLang="en-US" dirty="0"/>
              <a:t> 통해 정보를 추출</a:t>
            </a:r>
            <a:r>
              <a:rPr lang="en-US" altLang="ko-KR" dirty="0"/>
              <a:t> , </a:t>
            </a:r>
            <a:r>
              <a:rPr lang="en" altLang="ko-KR" dirty="0"/>
              <a:t>Pearson 's Correlation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마스크의 위치와 </a:t>
            </a:r>
            <a:r>
              <a:rPr lang="ko-KR" altLang="en-US" dirty="0" err="1"/>
              <a:t>마스킹</a:t>
            </a:r>
            <a:r>
              <a:rPr lang="ko-KR" altLang="en-US" dirty="0"/>
              <a:t> 된 값을 알고 있는 경우 </a:t>
            </a:r>
            <a:r>
              <a:rPr lang="en-US" altLang="ko-KR" dirty="0"/>
              <a:t>: </a:t>
            </a:r>
            <a:r>
              <a:rPr lang="ko-KR" altLang="en-US" dirty="0"/>
              <a:t> 두 누출 위치를 함께 결합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마스크의 위치와 </a:t>
            </a:r>
            <a:r>
              <a:rPr lang="ko-KR" altLang="en-US" dirty="0" err="1"/>
              <a:t>마스킹</a:t>
            </a:r>
            <a:r>
              <a:rPr lang="ko-KR" altLang="en-US" dirty="0"/>
              <a:t> 된 값 누출을 알 수 없는 경우 </a:t>
            </a:r>
            <a:r>
              <a:rPr lang="en-US" altLang="ko-KR" dirty="0"/>
              <a:t>:</a:t>
            </a:r>
            <a:r>
              <a:rPr lang="ko-KR" altLang="en-US" dirty="0"/>
              <a:t> 추적에서 가능한 모든 포인트 쌍을 함께 결합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err="1"/>
              <a:t>트레이스가</a:t>
            </a:r>
            <a:r>
              <a:rPr lang="ko-KR" altLang="en-US" dirty="0"/>
              <a:t> 크면 이러한 처리가 너무 복잡하고 실용적이지 않을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9774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4A134-773C-3947-92DD-E79FBA26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 Experiments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B43630-41F9-D247-95FB-28AF98901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600" dirty="0"/>
              <a:t>비 동기화 된 </a:t>
            </a:r>
            <a:r>
              <a:rPr kumimoji="1" lang="ko-KR" altLang="en-US" sz="1600" dirty="0" err="1"/>
              <a:t>트레이스에</a:t>
            </a:r>
            <a:r>
              <a:rPr kumimoji="1" lang="ko-KR" altLang="en-US" sz="1600" dirty="0"/>
              <a:t> 대해 프로파일 링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되지 않은 컨텍스트에서 </a:t>
            </a:r>
            <a:r>
              <a:rPr kumimoji="1" lang="en" altLang="ko-KR" sz="1600" dirty="0"/>
              <a:t>CNN</a:t>
            </a:r>
            <a:r>
              <a:rPr kumimoji="1" lang="ko-KR" altLang="en-US" sz="1600" dirty="0"/>
              <a:t>을 사용하고 </a:t>
            </a:r>
            <a:r>
              <a:rPr kumimoji="1" lang="en" altLang="ko-KR" sz="1600" dirty="0"/>
              <a:t>CPA</a:t>
            </a:r>
            <a:r>
              <a:rPr kumimoji="1" lang="ko-KR" altLang="en-US" sz="1600" dirty="0"/>
              <a:t>와 비교</a:t>
            </a:r>
            <a:endParaRPr kumimoji="1" lang="en-US" altLang="ko-KR" sz="1600" dirty="0"/>
          </a:p>
          <a:p>
            <a:endParaRPr kumimoji="1" lang="ko-KR" altLang="en-US" sz="1600" dirty="0"/>
          </a:p>
          <a:p>
            <a:r>
              <a:rPr kumimoji="1" lang="en" altLang="ko-KR" sz="1600" dirty="0"/>
              <a:t>DDLA</a:t>
            </a:r>
            <a:r>
              <a:rPr kumimoji="1" lang="ko-KR" altLang="en-US" sz="1600" dirty="0"/>
              <a:t>가 블랙 박스에서 마스크 된 구현을 중단하고 </a:t>
            </a:r>
            <a:r>
              <a:rPr kumimoji="1" lang="en-US" altLang="ko-KR" sz="1600" dirty="0"/>
              <a:t>trace</a:t>
            </a:r>
            <a:r>
              <a:rPr kumimoji="1" lang="ko-KR" altLang="en-US" sz="1600" dirty="0"/>
              <a:t>에서 마스크 위치를 표시하는 방법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" altLang="ko-KR" sz="1600" dirty="0" err="1"/>
              <a:t>ChipWhisperer</a:t>
            </a:r>
            <a:r>
              <a:rPr kumimoji="1" lang="en" altLang="ko-KR" sz="1600" dirty="0"/>
              <a:t>-Lite (CW) </a:t>
            </a:r>
            <a:r>
              <a:rPr kumimoji="1" lang="ko-KR" altLang="en-US" sz="1600" dirty="0"/>
              <a:t>및 공용 데이터베이스 </a:t>
            </a:r>
            <a:r>
              <a:rPr kumimoji="1" lang="en" altLang="ko-KR" sz="1600" dirty="0"/>
              <a:t>ASCAD </a:t>
            </a:r>
            <a:r>
              <a:rPr kumimoji="1" lang="ko-KR" altLang="en-US" sz="1600" dirty="0"/>
              <a:t>에서 수집 된 시뮬레이션 된 </a:t>
            </a:r>
            <a:r>
              <a:rPr kumimoji="1" lang="en-US" altLang="ko-KR" sz="1600" dirty="0"/>
              <a:t>trace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  <a:p>
            <a:r>
              <a:rPr kumimoji="1" lang="en" altLang="ko-KR" sz="1600" dirty="0"/>
              <a:t>CW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통해 </a:t>
            </a:r>
            <a:r>
              <a:rPr kumimoji="1" lang="en" altLang="ko-KR" sz="1600" dirty="0"/>
              <a:t>Atmel XMEGA128 </a:t>
            </a:r>
            <a:r>
              <a:rPr kumimoji="1" lang="ko-KR" altLang="en-US" sz="1600" dirty="0"/>
              <a:t>칩에서 실행되는 구현의 전력 </a:t>
            </a:r>
            <a:r>
              <a:rPr kumimoji="1" lang="en-US" altLang="ko-KR" sz="1600" dirty="0"/>
              <a:t>trace</a:t>
            </a:r>
            <a:r>
              <a:rPr kumimoji="1" lang="ko-KR" altLang="en-US" sz="1600" dirty="0"/>
              <a:t>을 수집</a:t>
            </a:r>
          </a:p>
          <a:p>
            <a:r>
              <a:rPr kumimoji="1" lang="en" altLang="ko-KR" sz="1600" dirty="0"/>
              <a:t>ASCAD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trace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8 </a:t>
            </a:r>
            <a:r>
              <a:rPr kumimoji="1" lang="ko-KR" altLang="en-US" sz="1600" dirty="0"/>
              <a:t>비트 </a:t>
            </a:r>
            <a:r>
              <a:rPr kumimoji="1" lang="en" altLang="ko-KR" sz="1600" dirty="0"/>
              <a:t>ATMega8515 </a:t>
            </a:r>
            <a:r>
              <a:rPr kumimoji="1" lang="ko-KR" altLang="en-US" sz="1600" dirty="0"/>
              <a:t>보드에서 수집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MLP, CNN </a:t>
            </a:r>
            <a:r>
              <a:rPr kumimoji="1" lang="ko-KR" altLang="en-US" sz="1600" dirty="0"/>
              <a:t>사용</a:t>
            </a:r>
          </a:p>
          <a:p>
            <a:r>
              <a:rPr kumimoji="1" lang="en-US" altLang="ko-KR" sz="1600" dirty="0"/>
              <a:t>CNN </a:t>
            </a:r>
            <a:r>
              <a:rPr kumimoji="1" lang="ko-KR" altLang="en-US" sz="1600" dirty="0"/>
              <a:t>는 크기가 </a:t>
            </a:r>
            <a:r>
              <a:rPr kumimoji="1" lang="en-US" altLang="ko-KR" sz="1600" dirty="0"/>
              <a:t>32 </a:t>
            </a:r>
            <a:r>
              <a:rPr kumimoji="1" lang="ko-KR" altLang="en-US" sz="1600" dirty="0"/>
              <a:t>인 필터 </a:t>
            </a:r>
            <a:r>
              <a:rPr kumimoji="1" lang="en-US" altLang="ko-KR" sz="1600" dirty="0"/>
              <a:t>4 </a:t>
            </a:r>
            <a:r>
              <a:rPr kumimoji="1" lang="ko-KR" altLang="en-US" sz="1600" dirty="0"/>
              <a:t>개와 크기 </a:t>
            </a:r>
            <a:r>
              <a:rPr kumimoji="1" lang="en-US" altLang="ko-KR" sz="1600" dirty="0"/>
              <a:t>16 </a:t>
            </a:r>
            <a:r>
              <a:rPr kumimoji="1" lang="ko-KR" altLang="en-US" sz="1600" dirty="0"/>
              <a:t>인 필터 </a:t>
            </a:r>
            <a:r>
              <a:rPr kumimoji="1" lang="en-US" altLang="ko-KR" sz="1600" dirty="0"/>
              <a:t>4 </a:t>
            </a:r>
            <a:r>
              <a:rPr kumimoji="1" lang="ko-KR" altLang="en-US" sz="1600" dirty="0"/>
              <a:t>개로 구성된 </a:t>
            </a:r>
            <a:r>
              <a:rPr kumimoji="1" lang="ko-KR" altLang="en-US" sz="1600" dirty="0" err="1"/>
              <a:t>컨볼루션</a:t>
            </a:r>
            <a:r>
              <a:rPr kumimoji="1" lang="ko-KR" altLang="en-US" sz="1600" dirty="0"/>
              <a:t> 레이어 </a:t>
            </a:r>
            <a:r>
              <a:rPr kumimoji="1" lang="en-US" altLang="ko-KR" sz="1600" dirty="0"/>
              <a:t>2 </a:t>
            </a:r>
            <a:r>
              <a:rPr kumimoji="1" lang="ko-KR" altLang="en-US" sz="1600" dirty="0"/>
              <a:t>개로 구성</a:t>
            </a:r>
            <a:endParaRPr kumimoji="1" lang="en-US" altLang="ko-KR" sz="1600" dirty="0"/>
          </a:p>
          <a:p>
            <a:r>
              <a:rPr kumimoji="1" lang="en-US" altLang="ko-KR" sz="1600" dirty="0"/>
              <a:t>MLP 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20 </a:t>
            </a:r>
            <a:r>
              <a:rPr kumimoji="1" lang="ko-KR" altLang="en-US" sz="1600" dirty="0"/>
              <a:t>개와 </a:t>
            </a:r>
            <a:r>
              <a:rPr kumimoji="1" lang="en-US" altLang="ko-KR" sz="1600" dirty="0"/>
              <a:t>10 </a:t>
            </a:r>
            <a:r>
              <a:rPr kumimoji="1" lang="ko-KR" altLang="en-US" sz="1600" dirty="0"/>
              <a:t>개의 뉴런으로 구성된 두 개의 은닉 계층으로 구성</a:t>
            </a:r>
            <a:endParaRPr kumimoji="1" lang="en-US" altLang="ko-KR" sz="1600" dirty="0"/>
          </a:p>
          <a:p>
            <a:endParaRPr kumimoji="1" lang="ko-KR" altLang="en-US" sz="1600" dirty="0"/>
          </a:p>
          <a:p>
            <a:endParaRPr kumimoji="1" lang="ko-KR" altLang="en-US" sz="1600" dirty="0"/>
          </a:p>
          <a:p>
            <a:endParaRPr kumimoji="1" lang="en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01966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C6117-D569-2942-95BB-2FADFA31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동기화 된 </a:t>
            </a:r>
            <a:r>
              <a:rPr kumimoji="1" lang="ko-KR" altLang="en-US" dirty="0" err="1"/>
              <a:t>트레이스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BD3F06-77C5-1041-9671-BAD9571C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22" y="1535300"/>
            <a:ext cx="9815356" cy="490002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FD0DE0-C2F2-2E49-961B-E50FBD24D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4" y="1152526"/>
            <a:ext cx="10827108" cy="602133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3,000 </a:t>
            </a:r>
            <a:r>
              <a:rPr kumimoji="1" lang="ko-KR" altLang="en-US" sz="2000" dirty="0"/>
              <a:t>개의 </a:t>
            </a:r>
            <a:r>
              <a:rPr kumimoji="1" lang="ko-KR" altLang="en-US" sz="2000" dirty="0" err="1"/>
              <a:t>트레이스로</a:t>
            </a:r>
            <a:r>
              <a:rPr kumimoji="1" lang="ko-KR" altLang="en-US" sz="2000" dirty="0"/>
              <a:t> 성공 민감도 </a:t>
            </a:r>
            <a:r>
              <a:rPr kumimoji="1" lang="ko-KR" altLang="en-US" sz="2000" dirty="0" err="1"/>
              <a:t>메트릭은</a:t>
            </a:r>
            <a:r>
              <a:rPr kumimoji="1" lang="ko-KR" altLang="en-US" sz="2000" dirty="0"/>
              <a:t> </a:t>
            </a:r>
            <a:r>
              <a:rPr kumimoji="1" lang="en" altLang="ko-KR" sz="2000" dirty="0"/>
              <a:t>CPA</a:t>
            </a:r>
            <a:r>
              <a:rPr kumimoji="1" lang="ko-KR" altLang="en-US" sz="2000" dirty="0"/>
              <a:t>와 동일한 누출 위치를 보임</a:t>
            </a:r>
          </a:p>
        </p:txBody>
      </p:sp>
    </p:spTree>
    <p:extLst>
      <p:ext uri="{BB962C8B-B14F-4D97-AF65-F5344CB8AC3E}">
        <p14:creationId xmlns:p14="http://schemas.microsoft.com/office/powerpoint/2010/main" val="293419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916AB-64A6-5C45-8DA9-396FE4C2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비 동기화 된 </a:t>
            </a:r>
            <a:r>
              <a:rPr kumimoji="1" lang="ko-KR" altLang="en-US" dirty="0" err="1"/>
              <a:t>트레이스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AB2F4-5FEC-1346-B39B-A8F57075F4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1600" dirty="0"/>
              <a:t>CPA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MLP-DDLA</a:t>
            </a:r>
            <a:r>
              <a:rPr kumimoji="1" lang="ko-KR" altLang="en-US" sz="1600" dirty="0"/>
              <a:t>가 </a:t>
            </a:r>
            <a:r>
              <a:rPr kumimoji="1" lang="ko-KR" altLang="en-US" sz="1600" dirty="0" err="1"/>
              <a:t>트레이스의</a:t>
            </a:r>
            <a:r>
              <a:rPr kumimoji="1" lang="ko-KR" altLang="en-US" sz="1600" dirty="0"/>
              <a:t> 동기화 해제로 키 복구 실패</a:t>
            </a:r>
            <a:endParaRPr kumimoji="1" lang="en-US" altLang="ko-KR" sz="1600" dirty="0"/>
          </a:p>
          <a:p>
            <a:r>
              <a:rPr kumimoji="1" lang="en-US" altLang="ko-KR" sz="1600" dirty="0"/>
              <a:t>CNN-DDLA</a:t>
            </a:r>
            <a:r>
              <a:rPr kumimoji="1" lang="ko-KR" altLang="en-US" sz="1600" dirty="0"/>
              <a:t>는 성공</a:t>
            </a:r>
            <a:endParaRPr kumimoji="1" lang="en-US" altLang="ko-KR" sz="1600" dirty="0"/>
          </a:p>
          <a:p>
            <a:r>
              <a:rPr kumimoji="1" lang="en" altLang="ko-KR" sz="1600" dirty="0"/>
              <a:t>CNN</a:t>
            </a:r>
            <a:r>
              <a:rPr kumimoji="1" lang="ko-KR" altLang="en-US" sz="1600" dirty="0"/>
              <a:t>의 번역 불변 속성이 비 동기화 된 </a:t>
            </a:r>
            <a:r>
              <a:rPr kumimoji="1" lang="ko-KR" altLang="en-US" sz="1600" dirty="0" err="1"/>
              <a:t>트레이스에</a:t>
            </a:r>
            <a:r>
              <a:rPr kumimoji="1" lang="ko-KR" altLang="en-US" sz="1600" dirty="0"/>
              <a:t> 대한 비 프로파일 공격 중에 성공적으로 사용될 수 있음</a:t>
            </a:r>
            <a:endParaRPr kumimoji="1" lang="en-US" altLang="ko-KR" sz="1600" dirty="0"/>
          </a:p>
          <a:p>
            <a:r>
              <a:rPr kumimoji="1" lang="ko-KR" altLang="en-US" sz="1600" dirty="0"/>
              <a:t>추적을 완벽하게 재 동기화 할 수 없는 경우</a:t>
            </a:r>
            <a:endParaRPr kumimoji="1" lang="en-US" altLang="ko-KR" sz="1600" dirty="0"/>
          </a:p>
          <a:p>
            <a:endParaRPr kumimoji="1"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CADE6C-0C7D-3E4C-B08B-3879D2DA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990" y="2615699"/>
            <a:ext cx="6140020" cy="37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4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71824-DA72-354F-A6C9-4B614F11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 Second order DDLA on ASCAD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08C07-136E-8F42-B8E6-1DFA25A11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1600" dirty="0"/>
              <a:t>20,000 </a:t>
            </a:r>
            <a:r>
              <a:rPr kumimoji="1" lang="ko-KR" altLang="en-US" sz="1600" dirty="0"/>
              <a:t>개의 </a:t>
            </a:r>
            <a:r>
              <a:rPr kumimoji="1" lang="ko-KR" altLang="en-US" sz="1600" dirty="0" err="1"/>
              <a:t>트레이스</a:t>
            </a:r>
            <a:endParaRPr kumimoji="1" lang="en-US" altLang="ko-KR" sz="1600" dirty="0"/>
          </a:p>
          <a:p>
            <a:r>
              <a:rPr kumimoji="1" lang="ko-KR" altLang="en-US" sz="1600" dirty="0"/>
              <a:t> </a:t>
            </a:r>
            <a:r>
              <a:rPr kumimoji="1" lang="en" altLang="ko-KR" sz="1600" dirty="0"/>
              <a:t>epoch </a:t>
            </a:r>
            <a:r>
              <a:rPr kumimoji="1" lang="ko-KR" altLang="en-US" sz="1600" dirty="0"/>
              <a:t>후에 </a:t>
            </a:r>
            <a:r>
              <a:rPr kumimoji="1" lang="en" altLang="ko-KR" sz="1600" dirty="0"/>
              <a:t>DDLA </a:t>
            </a:r>
            <a:r>
              <a:rPr kumimoji="1" lang="ko-KR" altLang="en-US" sz="1600" dirty="0"/>
              <a:t>공격 성공</a:t>
            </a:r>
            <a:endParaRPr kumimoji="1" lang="en-US" altLang="ko-KR" sz="1600" dirty="0"/>
          </a:p>
          <a:p>
            <a:r>
              <a:rPr kumimoji="1" lang="ko-KR" altLang="en-US" sz="1600" dirty="0"/>
              <a:t>민감도 분석 값은 </a:t>
            </a:r>
            <a:r>
              <a:rPr kumimoji="1" lang="en" altLang="ko-KR" sz="1600" dirty="0"/>
              <a:t>CPA </a:t>
            </a:r>
            <a:r>
              <a:rPr kumimoji="1" lang="ko-KR" altLang="en-US" sz="1600" dirty="0" err="1"/>
              <a:t>리버스</a:t>
            </a:r>
            <a:r>
              <a:rPr kumimoji="1" lang="ko-KR" altLang="en-US" sz="1600" dirty="0"/>
              <a:t> 엔지니어링을 통해 얻은 마스크 및 </a:t>
            </a:r>
            <a:r>
              <a:rPr kumimoji="1" lang="ko-KR" altLang="en-US" sz="1600" dirty="0" err="1"/>
              <a:t>마스킹</a:t>
            </a:r>
            <a:r>
              <a:rPr kumimoji="1" lang="ko-KR" altLang="en-US" sz="1600" dirty="0"/>
              <a:t> 된 </a:t>
            </a:r>
            <a:r>
              <a:rPr kumimoji="1" lang="en" altLang="ko-KR" sz="1600" dirty="0" err="1"/>
              <a:t>Sbox</a:t>
            </a:r>
            <a:r>
              <a:rPr kumimoji="1" lang="en" altLang="ko-KR" sz="1600" dirty="0"/>
              <a:t> </a:t>
            </a:r>
            <a:r>
              <a:rPr kumimoji="1" lang="ko-KR" altLang="en-US" sz="1600" dirty="0"/>
              <a:t>영역과 일치</a:t>
            </a:r>
            <a:endParaRPr kumimoji="1" lang="en-US" altLang="ko-KR" sz="1600" dirty="0"/>
          </a:p>
          <a:p>
            <a:r>
              <a:rPr kumimoji="1" lang="en" altLang="ko-KR" sz="1600" b="1" dirty="0"/>
              <a:t>DDLA</a:t>
            </a:r>
            <a:r>
              <a:rPr kumimoji="1" lang="ko-KR" altLang="en-US" sz="1600" b="1" dirty="0"/>
              <a:t>에 의해 강조 표시된 위치는 마스크 또는 키 값에 대한 지식없이 획득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D33B19-0545-BA42-B495-F2DE15CC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26" y="3071735"/>
            <a:ext cx="8091948" cy="313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7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F681-5EB1-CD45-8979-BB52AFE8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lang="en" altLang="ko-KR" dirty="0"/>
              <a:t>Third order DDLA on </a:t>
            </a:r>
            <a:r>
              <a:rPr lang="en" altLang="ko-KR" dirty="0" err="1"/>
              <a:t>ChipWhisperer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D1FE-F8E2-AD45-8777-C80A5FAA0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50,000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트레이스</a:t>
            </a:r>
            <a:endParaRPr kumimoji="1" lang="en-US" altLang="ko-KR" sz="2000" dirty="0"/>
          </a:p>
          <a:p>
            <a:r>
              <a:rPr kumimoji="1" lang="ko-KR" altLang="en-US" sz="2000" dirty="0"/>
              <a:t>약 </a:t>
            </a:r>
            <a:r>
              <a:rPr kumimoji="1" lang="en-US" altLang="ko-KR" sz="2000" dirty="0"/>
              <a:t>20 epoch</a:t>
            </a:r>
            <a:r>
              <a:rPr kumimoji="1" lang="ko-KR" altLang="en-US" sz="2000" dirty="0"/>
              <a:t>에 </a:t>
            </a:r>
            <a:r>
              <a:rPr kumimoji="1" lang="en" altLang="ko-KR" sz="2000" dirty="0"/>
              <a:t>DDLA </a:t>
            </a:r>
            <a:r>
              <a:rPr kumimoji="1" lang="ko-KR" altLang="en-US" sz="2000" dirty="0"/>
              <a:t>공격 성공</a:t>
            </a:r>
            <a:endParaRPr kumimoji="1" lang="en-US" altLang="ko-KR" sz="2000" dirty="0"/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9850F-1E88-E441-92A6-25D92AF46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55" y="2288687"/>
            <a:ext cx="8363089" cy="35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D68D3-FADB-4A46-930F-50560035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 Complexity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90809B-BB10-B84D-BA17-AD10A2A7D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올바른 키 값을 표시하는 데 몇 </a:t>
            </a:r>
            <a:r>
              <a:rPr kumimoji="1" lang="ko-KR" altLang="en-US" sz="2000" dirty="0" err="1"/>
              <a:t>에포크</a:t>
            </a:r>
            <a:r>
              <a:rPr kumimoji="1" lang="ko-KR" altLang="en-US" sz="2000" dirty="0"/>
              <a:t> 만 필요</a:t>
            </a:r>
            <a:endParaRPr kumimoji="1" lang="en-US" altLang="ko-KR" sz="2000" dirty="0"/>
          </a:p>
          <a:p>
            <a:r>
              <a:rPr kumimoji="1" lang="en" altLang="ko-KR" sz="2000" dirty="0"/>
              <a:t>Epoch </a:t>
            </a:r>
            <a:r>
              <a:rPr kumimoji="1" lang="ko-KR" altLang="en-US" sz="2000" dirty="0"/>
              <a:t>수를 줄임으로써 이러한 공격을 더 빠르게 수행</a:t>
            </a:r>
            <a:endParaRPr kumimoji="1" lang="en-US" altLang="ko-KR" sz="2000" dirty="0"/>
          </a:p>
          <a:p>
            <a:r>
              <a:rPr kumimoji="1" lang="ko-KR" altLang="en-US" sz="2000" dirty="0"/>
              <a:t>실험에 사용 된 신경망은 공격의 복잡성을 제한하기 위해 의도적으로 작게 유지</a:t>
            </a:r>
            <a:endParaRPr kumimoji="1" lang="en-US" altLang="ko-KR" sz="2000" dirty="0"/>
          </a:p>
          <a:p>
            <a:r>
              <a:rPr kumimoji="1" lang="ko-KR" altLang="en-US" sz="2000" dirty="0"/>
              <a:t>이 접근 방식은 공격에 사용되는 총 </a:t>
            </a:r>
            <a:r>
              <a:rPr kumimoji="1" lang="en-US" altLang="ko-KR" sz="2000" dirty="0"/>
              <a:t>epoch </a:t>
            </a:r>
            <a:r>
              <a:rPr kumimoji="1" lang="ko-KR" altLang="en-US" sz="2000" dirty="0"/>
              <a:t>수를 제어 할 수 있으므로 복잡성을 줄이는 데 사용할 수 있</a:t>
            </a:r>
            <a:endParaRPr kumimoji="1" lang="en-US" altLang="ko-KR" sz="2000" dirty="0"/>
          </a:p>
          <a:p>
            <a:r>
              <a:rPr kumimoji="1" lang="ko-KR" altLang="en-US" sz="2000" dirty="0"/>
              <a:t>사용 된 아키텍처는 확실히 최적이 아니며 더 복잡한 네트워크는 더 나은 결과를 가져올 수 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E3680-D6F3-2947-B4E0-AAE06DCB6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47" y="3429000"/>
            <a:ext cx="8868474" cy="28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3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CA0BE-6E05-FA4D-B7AD-F40D1853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 Conclusion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3B6FC-359E-7B4F-B56A-A1087E943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프로파일 </a:t>
            </a:r>
            <a:r>
              <a:rPr kumimoji="1" lang="ko-KR" altLang="en-US" sz="1800" dirty="0" err="1"/>
              <a:t>링되지</a:t>
            </a:r>
            <a:r>
              <a:rPr kumimoji="1" lang="ko-KR" altLang="en-US" sz="1800" dirty="0"/>
              <a:t> 않은 컨텍스트에서 딥 러닝 기술을 적용하기위한 새로운 부 채널 공격 방법 인 </a:t>
            </a:r>
            <a:r>
              <a:rPr kumimoji="1" lang="en" altLang="ko-KR" sz="1800" dirty="0"/>
              <a:t>DDLA (Differential Deep Learning Analysis)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소개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딥 러닝 훈련을 사용하여 비밀 키 값을 공개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비밀 키와 추적의 누출 및 마스크 위치와 같은 관심 지점을 모두 표시 할 </a:t>
            </a:r>
            <a:r>
              <a:rPr kumimoji="1" lang="ko-KR" altLang="en-US" sz="1800" dirty="0" err="1"/>
              <a:t>수있는</a:t>
            </a:r>
            <a:r>
              <a:rPr kumimoji="1" lang="ko-KR" altLang="en-US" sz="1800" dirty="0"/>
              <a:t> 민감도 분석을 </a:t>
            </a:r>
            <a:r>
              <a:rPr kumimoji="1" lang="ko-KR" altLang="en-US" sz="1800" dirty="0" err="1"/>
              <a:t>기반으로하는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메트릭을</a:t>
            </a:r>
            <a:r>
              <a:rPr kumimoji="1" lang="ko-KR" altLang="en-US" sz="1800" dirty="0"/>
              <a:t> 도입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구현 된 보호에 대한 누수 조합 전처리 또는 가정없이 블랙 박스에서 </a:t>
            </a:r>
            <a:r>
              <a:rPr kumimoji="1" lang="ko-KR" altLang="en-US" sz="1800" dirty="0" err="1"/>
              <a:t>마스킹</a:t>
            </a:r>
            <a:r>
              <a:rPr kumimoji="1" lang="ko-KR" altLang="en-US" sz="1800" dirty="0"/>
              <a:t> 된 구현을 중단하는 데 사용가능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보호되지 않은 구현과 </a:t>
            </a:r>
            <a:r>
              <a:rPr kumimoji="1" lang="ko-KR" altLang="en-US" sz="1800" dirty="0" err="1"/>
              <a:t>마스킹</a:t>
            </a:r>
            <a:r>
              <a:rPr kumimoji="1" lang="ko-KR" altLang="en-US" sz="1800" dirty="0"/>
              <a:t> 된 구현 모두에 적용될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95032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A879F-1182-5947-BCE5-A99D0555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ko-KR" dirty="0"/>
              <a:t> Non-Profiled Deep Learning-based Side-Channel attacks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A9BB1C-6BA1-3340-AD24-5996863EC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4714A-8E8E-8F43-A270-5803D4DE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08" y="1405490"/>
            <a:ext cx="8074183" cy="455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2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18D1D-D374-B445-8D0F-7C977C6C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 Differential Deep Learning Analysis (DDLA)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00142F-32B5-CB4F-9635-73F4EF332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286934"/>
            <a:ext cx="11369675" cy="1638300"/>
          </a:xfrm>
        </p:spPr>
        <p:txBody>
          <a:bodyPr>
            <a:normAutofit/>
          </a:bodyPr>
          <a:lstStyle/>
          <a:p>
            <a:r>
              <a:rPr kumimoji="1" lang="en" altLang="ko-KR" sz="2000" dirty="0"/>
              <a:t>Non-Profiled </a:t>
            </a:r>
            <a:r>
              <a:rPr kumimoji="1" lang="ko-KR" altLang="en-US" sz="2000" dirty="0"/>
              <a:t>컨텍스트에서 딥 러닝 기술을 적용하는 새로운 방법</a:t>
            </a:r>
          </a:p>
          <a:p>
            <a:endParaRPr kumimoji="1" lang="ko-KR" altLang="en-US" sz="2000" dirty="0"/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7345F-672B-0A43-81EF-77797B2B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" y="2617694"/>
            <a:ext cx="5899355" cy="3325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0787E3-49AC-814C-B4C4-420A4D79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85" y="2628197"/>
            <a:ext cx="5880725" cy="33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53A6D-E861-484B-82CF-800306E0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N</a:t>
            </a:r>
            <a:r>
              <a:rPr lang="en" altLang="ko-KR" dirty="0"/>
              <a:t>on-Profiled Deep Learning Side-Channel attacks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EFCF98-28C0-8A45-A710-8D0DC83A8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1800" dirty="0"/>
              <a:t>DDLA (</a:t>
            </a:r>
            <a:r>
              <a:rPr lang="en" altLang="ko-KR" sz="1800" dirty="0"/>
              <a:t>Differential Deep Learning Analysis)</a:t>
            </a:r>
          </a:p>
          <a:p>
            <a:pPr lvl="1"/>
            <a:r>
              <a:rPr kumimoji="1" lang="ko-KR" altLang="en-US" sz="1600" dirty="0"/>
              <a:t>프로파일링되지 않은 컨텍스트에서 딥 러닝 기술을 적용하는 새로운 공격 방법</a:t>
            </a:r>
            <a:endParaRPr kumimoji="1" lang="en-US" altLang="ko-KR" sz="1600" dirty="0"/>
          </a:p>
          <a:p>
            <a:pPr marL="457200" lvl="1" indent="0">
              <a:buNone/>
            </a:pPr>
            <a:endParaRPr kumimoji="1" lang="en" altLang="ko-KR" sz="1600" dirty="0"/>
          </a:p>
          <a:p>
            <a:endParaRPr kumimoji="1" lang="en" altLang="ko-KR" sz="1800" dirty="0"/>
          </a:p>
          <a:p>
            <a:pPr marL="0" indent="0">
              <a:buNone/>
            </a:pPr>
            <a:endParaRPr kumimoji="1" lang="en" altLang="ko-KR" sz="1800" dirty="0"/>
          </a:p>
          <a:p>
            <a:pPr marL="0" indent="0">
              <a:buNone/>
            </a:pPr>
            <a:endParaRPr kumimoji="1" lang="en" altLang="ko-KR" sz="1800" dirty="0"/>
          </a:p>
          <a:p>
            <a:pPr marL="0" indent="0">
              <a:buNone/>
            </a:pPr>
            <a:endParaRPr kumimoji="1" lang="en" altLang="ko-KR" sz="1800" dirty="0"/>
          </a:p>
          <a:p>
            <a:pPr marL="0" indent="0">
              <a:buNone/>
            </a:pPr>
            <a:endParaRPr kumimoji="1" lang="en" altLang="ko-KR" sz="1800" dirty="0"/>
          </a:p>
          <a:p>
            <a:pPr marL="0" indent="0">
              <a:buNone/>
            </a:pPr>
            <a:endParaRPr kumimoji="1" lang="en" altLang="ko-KR" sz="1800" dirty="0"/>
          </a:p>
          <a:p>
            <a:r>
              <a:rPr lang="en" altLang="ko-KR" sz="1800" dirty="0"/>
              <a:t>Network architecture</a:t>
            </a:r>
          </a:p>
          <a:p>
            <a:pPr lvl="1"/>
            <a:r>
              <a:rPr kumimoji="1" lang="en" altLang="ko-KR" sz="1600" dirty="0"/>
              <a:t>MLP </a:t>
            </a:r>
            <a:r>
              <a:rPr kumimoji="1" lang="ko-KR" altLang="en-US" sz="1600" dirty="0"/>
              <a:t>및 </a:t>
            </a:r>
            <a:r>
              <a:rPr kumimoji="1" lang="en" altLang="ko-KR" sz="1600" dirty="0"/>
              <a:t>CNN </a:t>
            </a:r>
            <a:r>
              <a:rPr kumimoji="1" lang="ko-KR" altLang="en-US" sz="1600" dirty="0"/>
              <a:t>아키텍처를 사용하는 </a:t>
            </a:r>
            <a:r>
              <a:rPr kumimoji="1" lang="en" altLang="ko-KR" sz="1600" dirty="0"/>
              <a:t>DDLA</a:t>
            </a:r>
            <a:r>
              <a:rPr kumimoji="1" lang="ko-KR" altLang="en-US" sz="1600" dirty="0"/>
              <a:t>의 두 가지 변형에 중점</a:t>
            </a:r>
            <a:endParaRPr kumimoji="1" lang="en-US" altLang="ko-KR" sz="1600" dirty="0"/>
          </a:p>
          <a:p>
            <a:pPr lvl="1"/>
            <a:r>
              <a:rPr kumimoji="1" lang="ko-KR" altLang="en-US" sz="1600" dirty="0"/>
              <a:t>동기화 된 </a:t>
            </a:r>
            <a:r>
              <a:rPr kumimoji="1" lang="ko-KR" altLang="en-US" sz="1600" dirty="0" err="1"/>
              <a:t>트레이스를</a:t>
            </a:r>
            <a:r>
              <a:rPr kumimoji="1" lang="ko-KR" altLang="en-US" sz="1600" dirty="0"/>
              <a:t> 대상으로 할 때 </a:t>
            </a:r>
            <a:r>
              <a:rPr kumimoji="1" lang="en" altLang="ko-KR" sz="1600" dirty="0"/>
              <a:t>MLP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사용</a:t>
            </a:r>
            <a:r>
              <a:rPr kumimoji="1" lang="en-US" altLang="ko-KR" sz="1600" dirty="0"/>
              <a:t>(</a:t>
            </a:r>
            <a:r>
              <a:rPr kumimoji="1" lang="en" altLang="ko-KR" sz="1600" dirty="0"/>
              <a:t>MLP-DDLA</a:t>
            </a:r>
            <a:r>
              <a:rPr kumimoji="1" lang="en-US" altLang="ko-KR" sz="1600" dirty="0"/>
              <a:t>). </a:t>
            </a:r>
          </a:p>
          <a:p>
            <a:pPr lvl="1"/>
            <a:r>
              <a:rPr kumimoji="1" lang="ko-KR" altLang="en-US" sz="1600" dirty="0"/>
              <a:t>비 동기화 된 </a:t>
            </a:r>
            <a:r>
              <a:rPr kumimoji="1" lang="ko-KR" altLang="en-US" sz="1600" dirty="0" err="1"/>
              <a:t>트레이스를</a:t>
            </a:r>
            <a:r>
              <a:rPr kumimoji="1" lang="ko-KR" altLang="en-US" sz="1600" dirty="0"/>
              <a:t> 대상으로 할 때  </a:t>
            </a:r>
            <a:r>
              <a:rPr kumimoji="1" lang="en" altLang="ko-KR" sz="1600" dirty="0"/>
              <a:t>CNN</a:t>
            </a:r>
            <a:r>
              <a:rPr kumimoji="1" lang="ko-KR" altLang="en-US" sz="1600" dirty="0"/>
              <a:t>을 사용</a:t>
            </a:r>
            <a:r>
              <a:rPr kumimoji="1" lang="en" altLang="ko-KR" sz="1600" dirty="0"/>
              <a:t> </a:t>
            </a:r>
            <a:r>
              <a:rPr kumimoji="1" lang="en-US" altLang="ko-KR" sz="1600" dirty="0"/>
              <a:t>(</a:t>
            </a:r>
            <a:r>
              <a:rPr kumimoji="1" lang="en" altLang="ko-KR" sz="1600" dirty="0"/>
              <a:t>CNN-DDLA</a:t>
            </a:r>
            <a:r>
              <a:rPr kumimoji="1" lang="en-US" altLang="ko-KR" sz="1600" dirty="0"/>
              <a:t>).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lvl="1"/>
            <a:endParaRPr kumimoji="1" lang="en-US" altLang="ko-KR" sz="1600" dirty="0"/>
          </a:p>
          <a:p>
            <a:r>
              <a:rPr kumimoji="1" lang="ko-KR" altLang="en-US" sz="1700" dirty="0"/>
              <a:t>다른 추측보다 올바른 키 값에 대해 더 효율적인 훈련을 관찰 할 수 있어야함</a:t>
            </a:r>
          </a:p>
          <a:p>
            <a:pPr lvl="1"/>
            <a:endParaRPr kumimoji="1" lang="ko-KR" altLang="en-US" sz="1300" dirty="0"/>
          </a:p>
          <a:p>
            <a:r>
              <a:rPr kumimoji="1" lang="ko-KR" altLang="en-US" sz="1700" dirty="0"/>
              <a:t>최상의 교육 지표로 이어지는 키를 선택하여 다른 후보와 올바른 키 값을 구별 해야함</a:t>
            </a:r>
          </a:p>
          <a:p>
            <a:pPr lvl="1"/>
            <a:endParaRPr kumimoji="1" lang="en-US" altLang="ko-KR" sz="1600" dirty="0"/>
          </a:p>
          <a:p>
            <a:pPr marL="457200" lvl="1" indent="0">
              <a:buNone/>
            </a:pPr>
            <a:endParaRPr kumimoji="1"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3098AC-6D26-C341-B1F8-DE2FCA38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071" y="1694439"/>
            <a:ext cx="6187503" cy="24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0FC34-82A9-6F4E-B2C0-26E19517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 Metrics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E778A2-780D-5740-849D-B9FC71EEC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" altLang="ko-KR" sz="1800" dirty="0"/>
          </a:p>
          <a:p>
            <a:r>
              <a:rPr lang="en" altLang="ko-KR" sz="1800" dirty="0"/>
              <a:t>Sensitivity analysis based on MLP first layer weights</a:t>
            </a:r>
          </a:p>
          <a:p>
            <a:endParaRPr kumimoji="1" lang="en" altLang="ko-KR" sz="1800" dirty="0"/>
          </a:p>
          <a:p>
            <a:r>
              <a:rPr lang="en" altLang="ko-KR" sz="1800" dirty="0"/>
              <a:t>Sensitivity analysis based on network inputs</a:t>
            </a:r>
          </a:p>
          <a:p>
            <a:endParaRPr kumimoji="1" lang="en" altLang="ko-KR" sz="1800" dirty="0"/>
          </a:p>
          <a:p>
            <a:r>
              <a:rPr lang="en" altLang="ko-KR" sz="1800" dirty="0"/>
              <a:t>Loss and accuracy metrics</a:t>
            </a:r>
          </a:p>
          <a:p>
            <a:endParaRPr kumimoji="1" lang="en" altLang="ko-KR" sz="1800" dirty="0"/>
          </a:p>
          <a:p>
            <a:r>
              <a:rPr lang="ko-KR" altLang="en-US" sz="1800" dirty="0"/>
              <a:t>시뮬레이션 데이터를 사용하여 알고리즘 정의 </a:t>
            </a:r>
            <a:r>
              <a:rPr lang="ko-KR" altLang="en-US" sz="1800" dirty="0" err="1"/>
              <a:t>된대로</a:t>
            </a:r>
            <a:r>
              <a:rPr lang="ko-KR" altLang="en-US" sz="1800" dirty="0"/>
              <a:t> 공격을 수행하고 </a:t>
            </a:r>
            <a:r>
              <a:rPr lang="ko-KR" altLang="en-US" sz="1800" dirty="0" err="1"/>
              <a:t>메트릭</a:t>
            </a:r>
            <a:r>
              <a:rPr lang="ko-KR" altLang="en-US" sz="1800" dirty="0"/>
              <a:t> 관찰</a:t>
            </a:r>
            <a:endParaRPr lang="en-US" altLang="ko-KR" sz="1800" dirty="0"/>
          </a:p>
          <a:p>
            <a:endParaRPr lang="en" altLang="ko-KR" sz="1800" dirty="0"/>
          </a:p>
          <a:p>
            <a:endParaRPr kumimoji="1" lang="ko-KR" altLang="en-US" sz="1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AC8359-CC49-D04F-AA09-56CD1BCE9540}"/>
              </a:ext>
            </a:extLst>
          </p:cNvPr>
          <p:cNvSpPr/>
          <p:nvPr/>
        </p:nvSpPr>
        <p:spPr>
          <a:xfrm>
            <a:off x="707725" y="4127521"/>
            <a:ext cx="5842161" cy="1442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200" dirty="0"/>
              <a:t>N = 5,000 </a:t>
            </a:r>
            <a:r>
              <a:rPr lang="ko-KR" altLang="en-US" sz="1200" dirty="0"/>
              <a:t>개의 시뮬레이션 된 </a:t>
            </a:r>
            <a:r>
              <a:rPr lang="ko-KR" altLang="en-US" sz="1200" dirty="0" err="1"/>
              <a:t>트레이스를</a:t>
            </a:r>
            <a:r>
              <a:rPr lang="ko-KR" altLang="en-US" sz="1200" dirty="0"/>
              <a:t> 생성</a:t>
            </a:r>
          </a:p>
          <a:p>
            <a:pPr>
              <a:lnSpc>
                <a:spcPct val="150000"/>
              </a:lnSpc>
            </a:pPr>
            <a:r>
              <a:rPr lang="en" altLang="ko-KR" sz="1200" dirty="0"/>
              <a:t>n = 50 samples per trace. </a:t>
            </a:r>
          </a:p>
          <a:p>
            <a:pPr>
              <a:lnSpc>
                <a:spcPct val="150000"/>
              </a:lnSpc>
            </a:pPr>
            <a:r>
              <a:rPr lang="en" altLang="ko-KR" sz="1200" dirty="0" err="1"/>
              <a:t>Sbox</a:t>
            </a:r>
            <a:r>
              <a:rPr lang="en" altLang="ko-KR" sz="1200" dirty="0"/>
              <a:t> </a:t>
            </a:r>
            <a:r>
              <a:rPr lang="ko-KR" altLang="en-US" sz="1200" dirty="0"/>
              <a:t>누설은 </a:t>
            </a:r>
            <a:r>
              <a:rPr lang="en" altLang="ko-KR" sz="1200" dirty="0"/>
              <a:t>time sample t = 25</a:t>
            </a:r>
            <a:r>
              <a:rPr lang="ko-KR" altLang="en-US" sz="1200" dirty="0"/>
              <a:t>에서 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" altLang="ko-KR" sz="1200" dirty="0" err="1"/>
              <a:t>Sbox</a:t>
            </a:r>
            <a:r>
              <a:rPr lang="en" altLang="ko-KR" sz="1200" dirty="0"/>
              <a:t> (</a:t>
            </a:r>
            <a:r>
              <a:rPr lang="en" altLang="ko-KR" sz="1200" dirty="0" err="1"/>
              <a:t>di⊕k</a:t>
            </a:r>
            <a:r>
              <a:rPr lang="en" altLang="ko-KR" sz="1200" dirty="0"/>
              <a:t> ∗) + N (0,1)</a:t>
            </a:r>
            <a:r>
              <a:rPr lang="ko-KR" altLang="en-US" sz="1200" dirty="0"/>
              <a:t>로 정의</a:t>
            </a:r>
            <a:r>
              <a:rPr lang="en-US" altLang="ko-KR" sz="1200" dirty="0"/>
              <a:t>, </a:t>
            </a:r>
            <a:r>
              <a:rPr lang="en" altLang="ko-KR" sz="1200" dirty="0"/>
              <a:t>di</a:t>
            </a:r>
            <a:r>
              <a:rPr lang="ko-KR" altLang="en-US" sz="1200" dirty="0"/>
              <a:t>는 알려진 무작위 바이트와 </a:t>
            </a:r>
            <a:r>
              <a:rPr lang="en" altLang="ko-KR" sz="1200" dirty="0"/>
              <a:t>k ∗ a </a:t>
            </a:r>
            <a:r>
              <a:rPr lang="ko-KR" altLang="en-US" sz="1200" dirty="0"/>
              <a:t>고정 키 바이트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" altLang="ko-KR" sz="1200" dirty="0"/>
              <a:t>N (0,1) </a:t>
            </a:r>
            <a:r>
              <a:rPr lang="ko-KR" altLang="en-US" sz="1200" dirty="0"/>
              <a:t>평균 </a:t>
            </a:r>
            <a:r>
              <a:rPr lang="el-GR" altLang="ko-KR" sz="1200" dirty="0"/>
              <a:t>μ = 0 </a:t>
            </a:r>
            <a:r>
              <a:rPr lang="ko-KR" altLang="en-US" sz="1200" dirty="0"/>
              <a:t>및 표준 편차 </a:t>
            </a:r>
            <a:r>
              <a:rPr lang="el-GR" altLang="ko-KR" sz="1200" dirty="0"/>
              <a:t>σ = 1.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가우시안</a:t>
            </a:r>
            <a:r>
              <a:rPr lang="ko-KR" altLang="en-US" sz="1200" dirty="0"/>
              <a:t> 노이즈</a:t>
            </a:r>
          </a:p>
        </p:txBody>
      </p:sp>
    </p:spTree>
    <p:extLst>
      <p:ext uri="{BB962C8B-B14F-4D97-AF65-F5344CB8AC3E}">
        <p14:creationId xmlns:p14="http://schemas.microsoft.com/office/powerpoint/2010/main" val="360952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084ED-C975-FD49-B90C-C0867DC6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 Sensitivity analysis based on MLP first layer weights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FF6C3-2707-C248-BC1A-F1920E0F9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6"/>
            <a:ext cx="11369675" cy="909422"/>
          </a:xfrm>
        </p:spPr>
        <p:txBody>
          <a:bodyPr>
            <a:normAutofit lnSpcReduction="10000"/>
          </a:bodyPr>
          <a:lstStyle/>
          <a:p>
            <a:r>
              <a:rPr kumimoji="1" lang="en" altLang="ko-KR" sz="1800" dirty="0"/>
              <a:t>DDLA </a:t>
            </a:r>
            <a:r>
              <a:rPr kumimoji="1" lang="ko-KR" altLang="en-US" sz="1800" dirty="0"/>
              <a:t>훈련 중 첫 번째 계층 가중치와 관련된 네트워크의 민감도 분석을 기반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r>
              <a:rPr kumimoji="1" lang="en" altLang="ko-KR" sz="1800" dirty="0"/>
              <a:t>MLP</a:t>
            </a:r>
            <a:r>
              <a:rPr kumimoji="1" lang="ko-KR" altLang="en-US" sz="1800" dirty="0"/>
              <a:t>와 같은 아키텍처에서만 의미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1C3868-87A7-F44B-84D3-AD2D2A97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11" y="4059336"/>
            <a:ext cx="2480666" cy="11473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BFF33B-2F6F-6044-9611-78389BB6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2494169"/>
            <a:ext cx="3756073" cy="113294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21C02-37EC-5842-9D2B-4AE1DF642CC3}"/>
              </a:ext>
            </a:extLst>
          </p:cNvPr>
          <p:cNvSpPr/>
          <p:nvPr/>
        </p:nvSpPr>
        <p:spPr>
          <a:xfrm>
            <a:off x="4851434" y="3065611"/>
            <a:ext cx="599715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트레이스의</a:t>
            </a:r>
            <a:r>
              <a:rPr lang="ko-KR" altLang="en-US" sz="1400" dirty="0"/>
              <a:t> 샘플 </a:t>
            </a:r>
            <a:r>
              <a:rPr lang="ko-KR" altLang="en-US" sz="1400" dirty="0" err="1"/>
              <a:t>R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첫 번째 </a:t>
            </a:r>
            <a:r>
              <a:rPr lang="ko-KR" altLang="en-US" sz="1400" dirty="0" err="1"/>
              <a:t>은닉층</a:t>
            </a:r>
            <a:r>
              <a:rPr lang="ko-KR" altLang="en-US" sz="1400" dirty="0"/>
              <a:t> 가중치 행렬 </a:t>
            </a:r>
            <a:r>
              <a:rPr lang="ko-KR" altLang="en-US" sz="1400" dirty="0" err="1"/>
              <a:t>W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Wi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j에</a:t>
            </a:r>
            <a:r>
              <a:rPr lang="ko-KR" altLang="en-US" sz="1400" dirty="0"/>
              <a:t> 대한 손실의 미분의 절대값 합산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가중치에 대한 손실의 감도를 측정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미분의 절대 값이 높을수록 해당 가중치가 손실 최소화에 더 많이 기여</a:t>
            </a:r>
          </a:p>
        </p:txBody>
      </p:sp>
    </p:spTree>
    <p:extLst>
      <p:ext uri="{BB962C8B-B14F-4D97-AF65-F5344CB8AC3E}">
        <p14:creationId xmlns:p14="http://schemas.microsoft.com/office/powerpoint/2010/main" val="428145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B9ABF-1BF4-3F49-B5D1-94B9A0D3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 Sensitivity analysis based on MLP first layer weights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4C635-9DD9-C247-AD44-9A37AF10E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5961" y="1277762"/>
            <a:ext cx="5380038" cy="667629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1600" dirty="0"/>
              <a:t>키 추측에 대해 훈련이 끝날 때 미분의 누적 합계를 비교</a:t>
            </a:r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올바른 키 추측이 </a:t>
            </a:r>
            <a:r>
              <a:rPr lang="en" altLang="ko-KR" sz="1600" dirty="0" err="1"/>
              <a:t>Sbox</a:t>
            </a:r>
            <a:r>
              <a:rPr lang="en" altLang="ko-KR" sz="1600" dirty="0"/>
              <a:t> </a:t>
            </a:r>
            <a:r>
              <a:rPr lang="ko-KR" altLang="en-US" sz="1600" dirty="0"/>
              <a:t>누출 위치에 해당하는 정확히 </a:t>
            </a:r>
            <a:r>
              <a:rPr lang="en-US" altLang="ko-KR" sz="1600" dirty="0"/>
              <a:t>25</a:t>
            </a:r>
            <a:r>
              <a:rPr lang="ko-KR" altLang="en-US" sz="1600" dirty="0"/>
              <a:t>에서 더 높은 값</a:t>
            </a:r>
            <a:endParaRPr kumimoji="1"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53B95-0CE2-B144-80D1-608E260B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3" y="2034047"/>
            <a:ext cx="6992519" cy="375529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0946A9-8C21-B14C-85A0-709C6B5810E3}"/>
              </a:ext>
            </a:extLst>
          </p:cNvPr>
          <p:cNvSpPr/>
          <p:nvPr/>
        </p:nvSpPr>
        <p:spPr>
          <a:xfrm>
            <a:off x="7060189" y="5789342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Stochastic</a:t>
            </a:r>
            <a:r>
              <a:rPr lang="ko-KR" altLang="en-US" dirty="0"/>
              <a:t> </a:t>
            </a:r>
            <a:r>
              <a:rPr lang="ko-KR" altLang="en-US" dirty="0" err="1"/>
              <a:t>Gradient</a:t>
            </a:r>
            <a:r>
              <a:rPr lang="ko-KR" altLang="en-US" dirty="0"/>
              <a:t> </a:t>
            </a:r>
            <a:r>
              <a:rPr lang="ko-KR" altLang="en-US" dirty="0" err="1"/>
              <a:t>Descent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60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56072-D8C7-D643-9EBA-6CCD0AD5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 Sensitivity analysis based on network inputs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8265-B3F5-6349-B99B-00DEE6F3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3469516"/>
            <a:ext cx="5956300" cy="101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911B0D-E0B5-C74D-8D3B-EF98C383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0" y="2141144"/>
            <a:ext cx="7734300" cy="10287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957B80B-E03E-2046-883A-8D5E4AFFEC32}"/>
              </a:ext>
            </a:extLst>
          </p:cNvPr>
          <p:cNvSpPr/>
          <p:nvPr/>
        </p:nvSpPr>
        <p:spPr>
          <a:xfrm>
            <a:off x="704719" y="5916194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일반적으로 더 나은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2F697C-797F-8146-814A-9DEDEC7A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0" y="4785188"/>
            <a:ext cx="4254500" cy="1016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5205D-97FC-B749-88CC-068634B3A92B}"/>
              </a:ext>
            </a:extLst>
          </p:cNvPr>
          <p:cNvSpPr/>
          <p:nvPr/>
        </p:nvSpPr>
        <p:spPr>
          <a:xfrm>
            <a:off x="411920" y="1201956"/>
            <a:ext cx="4604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입력</a:t>
            </a:r>
            <a:r>
              <a:rPr kumimoji="1" lang="en-US" altLang="ko-KR" dirty="0"/>
              <a:t>(trace T)</a:t>
            </a:r>
            <a:r>
              <a:rPr kumimoji="1" lang="ko-KR" altLang="en-US" dirty="0"/>
              <a:t>에 대한 손실의 편도 함수 사용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모든 네트워크 아키텍처에 적용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7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5F563-E6B5-CA46-B491-5AD775D7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</a:t>
            </a:r>
            <a:r>
              <a:rPr lang="en" altLang="ko-KR" dirty="0"/>
              <a:t>Sensitivity analysis based on network inputs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97B50-1ACA-4D4F-BAB3-D2EB2431A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214308"/>
            <a:ext cx="11369675" cy="5057775"/>
          </a:xfrm>
        </p:spPr>
        <p:txBody>
          <a:bodyPr>
            <a:normAutofit/>
          </a:bodyPr>
          <a:lstStyle/>
          <a:p>
            <a:r>
              <a:rPr kumimoji="1" lang="en" altLang="ko-KR" sz="2000" dirty="0" err="1"/>
              <a:t>MLPsim</a:t>
            </a:r>
            <a:r>
              <a:rPr kumimoji="1" lang="en" altLang="ko-KR" sz="2000" dirty="0"/>
              <a:t> </a:t>
            </a:r>
            <a:r>
              <a:rPr kumimoji="1" lang="ko-KR" altLang="en-US" sz="2000" dirty="0"/>
              <a:t>및 </a:t>
            </a:r>
            <a:r>
              <a:rPr kumimoji="1" lang="en" altLang="ko-KR" sz="2000" dirty="0" err="1"/>
              <a:t>CNNsim</a:t>
            </a:r>
            <a:r>
              <a:rPr kumimoji="1" lang="en" altLang="ko-KR" sz="2000" dirty="0"/>
              <a:t> </a:t>
            </a:r>
            <a:r>
              <a:rPr kumimoji="1" lang="ko-KR" altLang="en-US" sz="2000" dirty="0"/>
              <a:t>아키텍처를 모두 사용하여 적용했습니다 </a:t>
            </a:r>
            <a:endParaRPr kumimoji="1" lang="en-US" altLang="ko-KR" sz="2000" dirty="0"/>
          </a:p>
          <a:p>
            <a:r>
              <a:rPr kumimoji="1" lang="ko-KR" altLang="en-US" sz="2000" dirty="0"/>
              <a:t>이전과 유사한 결과를 관찰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좋은 키 추측은 훨씬 더 높은 민감도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0C4BB-DC36-0942-87B0-6CA3AE07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141" y="2277890"/>
            <a:ext cx="7805351" cy="40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1654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838</Words>
  <Application>Microsoft Macintosh PowerPoint</Application>
  <PresentationFormat>와이드스크린</PresentationFormat>
  <Paragraphs>128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Wingdings</vt:lpstr>
      <vt:lpstr>CryptoCraft 테마</vt:lpstr>
      <vt:lpstr>제목 테마</vt:lpstr>
      <vt:lpstr>Non-Profiled Deep Learning-based Side-Channel attacks with Sensitivity Analysis</vt:lpstr>
      <vt:lpstr> Non-Profiled Deep Learning-based Side-Channel attacks</vt:lpstr>
      <vt:lpstr> Differential Deep Learning Analysis (DDLA)</vt:lpstr>
      <vt:lpstr> Non-Profiled Deep Learning Side-Channel attacks</vt:lpstr>
      <vt:lpstr> Metrics</vt:lpstr>
      <vt:lpstr> Sensitivity analysis based on MLP first layer weights</vt:lpstr>
      <vt:lpstr> Sensitivity analysis based on MLP first layer weights</vt:lpstr>
      <vt:lpstr> Sensitivity analysis based on network inputs</vt:lpstr>
      <vt:lpstr> Sensitivity analysis based on network inputs</vt:lpstr>
      <vt:lpstr> Loss and accuracy metrics</vt:lpstr>
      <vt:lpstr> Labels</vt:lpstr>
      <vt:lpstr> High-Order DDLA</vt:lpstr>
      <vt:lpstr> Experiments</vt:lpstr>
      <vt:lpstr> 동기화 된 트레이스</vt:lpstr>
      <vt:lpstr> 비 동기화 된 트레이스</vt:lpstr>
      <vt:lpstr> Second order DDLA on ASCAD</vt:lpstr>
      <vt:lpstr> Third order DDLA on ChipWhisperer</vt:lpstr>
      <vt:lpstr> Complexity</vt:lpstr>
      <vt:lpstr> Conclusion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1</cp:revision>
  <dcterms:created xsi:type="dcterms:W3CDTF">2019-03-05T04:29:07Z</dcterms:created>
  <dcterms:modified xsi:type="dcterms:W3CDTF">2021-04-20T03:06:38Z</dcterms:modified>
</cp:coreProperties>
</file>